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12192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" panose="00000500000000000000" pitchFamily="2" charset="0"/>
      <p:regular r:id="rId15"/>
      <p:bold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Light" panose="02000000000000000000" pitchFamily="2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43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2.png"/><Relationship Id="rId10" Type="http://schemas.openxmlformats.org/officeDocument/2006/relationships/image" Target="../media/image30.svg"/><Relationship Id="rId4" Type="http://schemas.openxmlformats.org/officeDocument/2006/relationships/image" Target="../media/image6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54B4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8707" b="28707"/>
          <a:stretch/>
        </p:blipFill>
        <p:spPr>
          <a:xfrm flipH="1">
            <a:off x="0" y="0"/>
            <a:ext cx="12188952" cy="3460586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" name="Object 3"/>
          <p:cNvSpPr/>
          <p:nvPr/>
        </p:nvSpPr>
        <p:spPr>
          <a:xfrm>
            <a:off x="114271" y="4767179"/>
            <a:ext cx="12074681" cy="68525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7300" b="1" dirty="0">
                <a:solidFill>
                  <a:srgbClr val="FFFFF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Medical Billing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14271" y="4232960"/>
            <a:ext cx="12074681" cy="1818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700" dirty="0">
                <a:solidFill>
                  <a:srgbClr val="585858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CASE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161885" y="5804773"/>
            <a:ext cx="12027067" cy="21812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1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Simplifying the path to automation for SMB.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05852" y="216130"/>
            <a:ext cx="1980125" cy="12379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5704" cy="1733117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47563"/>
            <a:ext cx="11617595" cy="2993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>
                <a:solidFill>
                  <a:srgbClr val="1C1E2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Summary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004041"/>
            <a:ext cx="11617595" cy="53631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Automate repetitive tasks using Digital Workers to scale productivity and profitability for your medical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billing and revenue cycle management firm.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2114021"/>
            <a:ext cx="5523119" cy="1847388"/>
          </a:xfrm>
          <a:prstGeom prst="roundRect">
            <a:avLst>
              <a:gd name="adj" fmla="val 4950"/>
            </a:avLst>
          </a:prstGeom>
          <a:solidFill>
            <a:srgbClr val="54648C"/>
          </a:solidFill>
        </p:spPr>
      </p:sp>
      <p:sp>
        <p:nvSpPr>
          <p:cNvPr id="6" name="Object 5"/>
          <p:cNvSpPr/>
          <p:nvPr/>
        </p:nvSpPr>
        <p:spPr>
          <a:xfrm>
            <a:off x="761810" y="2371132"/>
            <a:ext cx="5332667" cy="25520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6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1/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61810" y="2883449"/>
            <a:ext cx="5332667" cy="7922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are trained to enter EHR, medical</a:t>
            </a:r>
            <a:b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codes and process claims automatically.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189702" y="2114021"/>
            <a:ext cx="5523119" cy="1847388"/>
          </a:xfrm>
          <a:prstGeom prst="roundRect">
            <a:avLst>
              <a:gd name="adj" fmla="val 4950"/>
            </a:avLst>
          </a:prstGeom>
          <a:solidFill>
            <a:srgbClr val="54648C"/>
          </a:solidFill>
        </p:spPr>
      </p:sp>
      <p:sp>
        <p:nvSpPr>
          <p:cNvPr id="9" name="Object 8"/>
          <p:cNvSpPr/>
          <p:nvPr/>
        </p:nvSpPr>
        <p:spPr>
          <a:xfrm>
            <a:off x="6475381" y="2371132"/>
            <a:ext cx="5332667" cy="25520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6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2/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6475381" y="2883449"/>
            <a:ext cx="5332667" cy="7922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cost a fraction of a full time</a:t>
            </a:r>
            <a:b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employee (FTE).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76131" y="4151862"/>
            <a:ext cx="5523119" cy="1847388"/>
          </a:xfrm>
          <a:prstGeom prst="roundRect">
            <a:avLst>
              <a:gd name="adj" fmla="val 4950"/>
            </a:avLst>
          </a:prstGeom>
          <a:solidFill>
            <a:srgbClr val="54648C"/>
          </a:solidFill>
        </p:spPr>
      </p:sp>
      <p:sp>
        <p:nvSpPr>
          <p:cNvPr id="12" name="Object 11"/>
          <p:cNvSpPr/>
          <p:nvPr/>
        </p:nvSpPr>
        <p:spPr>
          <a:xfrm>
            <a:off x="761810" y="4408972"/>
            <a:ext cx="5332667" cy="25520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6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3/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61810" y="4921289"/>
            <a:ext cx="5332667" cy="7922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work at the speed of digital so they</a:t>
            </a:r>
            <a:b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 able to shorten revenue cycles for clients.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189702" y="4151862"/>
            <a:ext cx="5523119" cy="1847388"/>
          </a:xfrm>
          <a:prstGeom prst="roundRect">
            <a:avLst>
              <a:gd name="adj" fmla="val 4950"/>
            </a:avLst>
          </a:prstGeom>
          <a:solidFill>
            <a:srgbClr val="54648C"/>
          </a:solidFill>
        </p:spPr>
      </p:sp>
      <p:sp>
        <p:nvSpPr>
          <p:cNvPr id="15" name="Object 14"/>
          <p:cNvSpPr/>
          <p:nvPr/>
        </p:nvSpPr>
        <p:spPr>
          <a:xfrm>
            <a:off x="6475381" y="4408972"/>
            <a:ext cx="5332667" cy="25520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26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4/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6475381" y="4921289"/>
            <a:ext cx="5332667" cy="79228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reduce errors, never take a vacation,</a:t>
            </a:r>
            <a:b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require a promotion, and keep overhead low.</a:t>
            </a:r>
            <a:endParaRPr lang="en-US" dirty="0"/>
          </a:p>
        </p:txBody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33" y="5923069"/>
            <a:ext cx="1066221" cy="666583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1047488" y="6351587"/>
            <a:ext cx="10093976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Simplifying Digital Automation for SMB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11521346" y="6351587"/>
            <a:ext cx="477154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3998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47563"/>
            <a:ext cx="11617595" cy="2993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>
                <a:solidFill>
                  <a:srgbClr val="1C1E2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What Manual Processes Drain Profitability?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004041"/>
            <a:ext cx="11617595" cy="1978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Let's work together to automate these headaches: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095101" y="2330185"/>
            <a:ext cx="714196" cy="714196"/>
          </a:xfrm>
          <a:prstGeom prst="roundRect">
            <a:avLst>
              <a:gd name="adj" fmla="val 12803"/>
            </a:avLst>
          </a:prstGeom>
          <a:solidFill>
            <a:srgbClr val="54648C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1400" y="2536512"/>
            <a:ext cx="304724" cy="30472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0" y="2578725"/>
            <a:ext cx="4237565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 Patient Registration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095101" y="3520512"/>
            <a:ext cx="714196" cy="714196"/>
          </a:xfrm>
          <a:prstGeom prst="roundRect">
            <a:avLst>
              <a:gd name="adj" fmla="val 12803"/>
            </a:avLst>
          </a:prstGeom>
          <a:solidFill>
            <a:srgbClr val="54B4A6"/>
          </a:solidFill>
        </p:spPr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0480" y="3697471"/>
            <a:ext cx="352337" cy="361860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1999750" y="3769053"/>
            <a:ext cx="4237565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 Claim Submission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1095101" y="4710839"/>
            <a:ext cx="714196" cy="714196"/>
          </a:xfrm>
          <a:prstGeom prst="roundRect">
            <a:avLst>
              <a:gd name="adj" fmla="val 12803"/>
            </a:avLst>
          </a:prstGeom>
          <a:solidFill>
            <a:srgbClr val="54648C"/>
          </a:solidFill>
        </p:spPr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5588" y="4900503"/>
            <a:ext cx="295201" cy="333292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1999750" y="4959380"/>
            <a:ext cx="4237565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 Payment Posting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332541" y="2330185"/>
            <a:ext cx="714196" cy="714196"/>
          </a:xfrm>
          <a:prstGeom prst="roundRect">
            <a:avLst>
              <a:gd name="adj" fmla="val 12803"/>
            </a:avLst>
          </a:prstGeom>
          <a:solidFill>
            <a:srgbClr val="54B4A6"/>
          </a:solidFill>
        </p:spPr>
      </p:sp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22175" y="2595100"/>
            <a:ext cx="342814" cy="190452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7237190" y="2578725"/>
            <a:ext cx="4237565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 Charge Capture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6332541" y="3520512"/>
            <a:ext cx="714196" cy="714196"/>
          </a:xfrm>
          <a:prstGeom prst="roundRect">
            <a:avLst>
              <a:gd name="adj" fmla="val 12803"/>
            </a:avLst>
          </a:prstGeom>
          <a:solidFill>
            <a:srgbClr val="54648C"/>
          </a:solidFill>
        </p:spPr>
      </p:sp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2175" y="3710027"/>
            <a:ext cx="342814" cy="342814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7237190" y="3769053"/>
            <a:ext cx="4237565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 Claim Processing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6332541" y="4710839"/>
            <a:ext cx="714196" cy="714196"/>
          </a:xfrm>
          <a:prstGeom prst="roundRect">
            <a:avLst>
              <a:gd name="adj" fmla="val 12803"/>
            </a:avLst>
          </a:prstGeom>
          <a:solidFill>
            <a:srgbClr val="54B4A6"/>
          </a:solidFill>
        </p:spPr>
      </p:sp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38914" y="4959088"/>
            <a:ext cx="304724" cy="228543"/>
          </a:xfrm>
          <a:prstGeom prst="rect">
            <a:avLst/>
          </a:prstGeom>
        </p:spPr>
      </p:pic>
      <p:sp>
        <p:nvSpPr>
          <p:cNvPr id="22" name="Object 21"/>
          <p:cNvSpPr/>
          <p:nvPr/>
        </p:nvSpPr>
        <p:spPr>
          <a:xfrm>
            <a:off x="7237190" y="4959380"/>
            <a:ext cx="4237565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Automate Patient Billing</a:t>
            </a:r>
            <a:endParaRPr lang="en-US" dirty="0"/>
          </a:p>
        </p:txBody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6633" y="5923069"/>
            <a:ext cx="1066221" cy="666583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1047488" y="6351587"/>
            <a:ext cx="10093976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Simplifying Digital Automation for SMB</a:t>
            </a:r>
            <a:endParaRPr lang="en-US" dirty="0"/>
          </a:p>
        </p:txBody>
      </p:sp>
      <p:sp>
        <p:nvSpPr>
          <p:cNvPr id="25" name="Object 24"/>
          <p:cNvSpPr/>
          <p:nvPr/>
        </p:nvSpPr>
        <p:spPr>
          <a:xfrm>
            <a:off x="11521346" y="6351587"/>
            <a:ext cx="477154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522869" y="476131"/>
            <a:ext cx="4189952" cy="5427893"/>
          </a:xfrm>
          <a:prstGeom prst="rect">
            <a:avLst/>
          </a:prstGeom>
          <a:solidFill>
            <a:srgbClr val="54648C"/>
          </a:solidFill>
        </p:spPr>
      </p:sp>
      <p:sp>
        <p:nvSpPr>
          <p:cNvPr id="3" name="Object 2"/>
          <p:cNvSpPr/>
          <p:nvPr/>
        </p:nvSpPr>
        <p:spPr>
          <a:xfrm>
            <a:off x="9141714" y="1531617"/>
            <a:ext cx="952262" cy="952262"/>
          </a:xfrm>
          <a:prstGeom prst="roundRect">
            <a:avLst>
              <a:gd name="adj" fmla="val 9602"/>
            </a:avLst>
          </a:prstGeom>
          <a:solidFill>
            <a:srgbClr val="FFFFFF"/>
          </a:solidFill>
        </p:spPr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87256" y="1820112"/>
            <a:ext cx="466608" cy="390427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8659584" y="2740989"/>
            <a:ext cx="1916522" cy="16188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TAKEAWAY: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32909" y="3159984"/>
            <a:ext cx="3969872" cy="21812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100" dirty="0">
                <a:solidFill>
                  <a:srgbClr val="FFFFF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Scalable Process Execution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7516952" y="3635223"/>
            <a:ext cx="4201786" cy="121331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900" i="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Digital Workers, profitability</a:t>
            </a:r>
            <a:br>
              <a:rPr lang="en-US" sz="1900" i="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i="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increases over time since an</a:t>
            </a:r>
            <a:br>
              <a:rPr lang="en-US" sz="1900" i="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i="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 in revenue doesn't run</a:t>
            </a:r>
            <a:br>
              <a:rPr lang="en-US" sz="1900" i="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i="1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parallel with headcount.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95226" y="447563"/>
            <a:ext cx="7427643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NBBT for Medical Billing &amp; Revenue Cycle Management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95226" y="797995"/>
            <a:ext cx="7427643" cy="1639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 Automation Increases Profitability Over Time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79" y="914350"/>
            <a:ext cx="7046738" cy="5180126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33" y="5923069"/>
            <a:ext cx="1066221" cy="666583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1047488" y="6351587"/>
            <a:ext cx="10093976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Simplifying Digital Automation for SMB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11521346" y="6351587"/>
            <a:ext cx="477154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81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9" cy="6856286"/>
          </a:xfrm>
          <a:prstGeom prst="rect">
            <a:avLst/>
          </a:prstGeom>
          <a:solidFill>
            <a:srgbClr val="FBFBFB"/>
          </a:solidFill>
        </p:spPr>
      </p:sp>
      <p:sp>
        <p:nvSpPr>
          <p:cNvPr id="3" name="Object 2"/>
          <p:cNvSpPr/>
          <p:nvPr/>
        </p:nvSpPr>
        <p:spPr>
          <a:xfrm>
            <a:off x="476131" y="1851963"/>
            <a:ext cx="3237690" cy="2993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>
                <a:solidFill>
                  <a:srgbClr val="1C1E2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Overview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408441"/>
            <a:ext cx="3237690" cy="25673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are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powered by software and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uniquely designed by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FVTech to follow any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process using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email, desktop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applications, files, and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web applications.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285178" y="479291"/>
            <a:ext cx="2348913" cy="4313746"/>
          </a:xfrm>
          <a:prstGeom prst="rect">
            <a:avLst/>
          </a:prstGeom>
          <a:solidFill>
            <a:srgbClr val="54648C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3"/>
          <a:srcRect l="31705" t="5413" r="31705" b="5413"/>
          <a:stretch/>
        </p:blipFill>
        <p:spPr>
          <a:xfrm>
            <a:off x="4285178" y="479291"/>
            <a:ext cx="2348913" cy="4313746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4285178" y="4954922"/>
            <a:ext cx="2729817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1/ Data Entry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285178" y="5305354"/>
            <a:ext cx="2729817" cy="4347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Perform</a:t>
            </a:r>
            <a:b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Data Entry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824543" y="479291"/>
            <a:ext cx="2348913" cy="4313746"/>
          </a:xfrm>
          <a:prstGeom prst="rect">
            <a:avLst/>
          </a:prstGeom>
          <a:solidFill>
            <a:srgbClr val="54648C"/>
          </a:solidFill>
        </p:spPr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4"/>
          <a:srcRect l="32870" t="2812" r="32870" b="2813"/>
          <a:stretch/>
        </p:blipFill>
        <p:spPr>
          <a:xfrm>
            <a:off x="6824543" y="479291"/>
            <a:ext cx="2348913" cy="4313746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6824543" y="4954922"/>
            <a:ext cx="2729817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2/ Documents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824543" y="5305354"/>
            <a:ext cx="2729817" cy="4347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Read &amp;</a:t>
            </a:r>
            <a:b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Process Documents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9363908" y="479291"/>
            <a:ext cx="2348913" cy="4313746"/>
          </a:xfrm>
          <a:prstGeom prst="rect">
            <a:avLst/>
          </a:prstGeom>
          <a:solidFill>
            <a:srgbClr val="54648C"/>
          </a:solidFill>
        </p:spPr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5"/>
          <a:srcRect l="32870" t="2812" r="32870" b="2813"/>
          <a:stretch/>
        </p:blipFill>
        <p:spPr>
          <a:xfrm>
            <a:off x="9363908" y="479291"/>
            <a:ext cx="2348913" cy="4313746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9363908" y="4954922"/>
            <a:ext cx="2729817" cy="44451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3/ Complex</a:t>
            </a:r>
            <a:b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1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Workflows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9363908" y="5561322"/>
            <a:ext cx="2729817" cy="4347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Workers Automate</a:t>
            </a:r>
            <a:b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Complex Workflows</a:t>
            </a:r>
            <a:endParaRPr lang="en-US" dirty="0"/>
          </a:p>
        </p:txBody>
      </p:sp>
      <p:sp>
        <p:nvSpPr>
          <p:cNvPr id="17" name="Object 16"/>
          <p:cNvSpPr/>
          <p:nvPr/>
        </p:nvSpPr>
        <p:spPr>
          <a:xfrm>
            <a:off x="0" y="5656436"/>
            <a:ext cx="1599488" cy="119985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33" y="5923069"/>
            <a:ext cx="1066221" cy="666583"/>
          </a:xfrm>
          <a:prstGeom prst="rect">
            <a:avLst/>
          </a:prstGeom>
        </p:spPr>
      </p:pic>
      <p:sp>
        <p:nvSpPr>
          <p:cNvPr id="19" name="Object 18"/>
          <p:cNvSpPr/>
          <p:nvPr/>
        </p:nvSpPr>
        <p:spPr>
          <a:xfrm>
            <a:off x="1047488" y="6351587"/>
            <a:ext cx="10093976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Simplifying Digital Automation for SMB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>
            <a:off x="11521346" y="6351587"/>
            <a:ext cx="477154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3998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47563"/>
            <a:ext cx="11617595" cy="2993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>
                <a:solidFill>
                  <a:srgbClr val="1C1E2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Designing Digital Workers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004041"/>
            <a:ext cx="11617595" cy="1978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handle all of the heavy lifting.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428393" y="3885228"/>
            <a:ext cx="9332171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miter lim="800000"/>
          </a:ln>
        </p:spPr>
      </p:sp>
      <p:sp>
        <p:nvSpPr>
          <p:cNvPr id="6" name="Object 5"/>
          <p:cNvSpPr/>
          <p:nvPr/>
        </p:nvSpPr>
        <p:spPr>
          <a:xfrm>
            <a:off x="476131" y="3409098"/>
            <a:ext cx="952262" cy="952262"/>
          </a:xfrm>
          <a:prstGeom prst="roundRect">
            <a:avLst>
              <a:gd name="adj" fmla="val 9602"/>
            </a:avLst>
          </a:prstGeom>
          <a:solidFill>
            <a:srgbClr val="54648C"/>
          </a:solidFill>
        </p:spPr>
      </p:sp>
      <p:sp>
        <p:nvSpPr>
          <p:cNvPr id="7" name="Object 6"/>
          <p:cNvSpPr/>
          <p:nvPr/>
        </p:nvSpPr>
        <p:spPr>
          <a:xfrm>
            <a:off x="95226" y="3380530"/>
            <a:ext cx="1714071" cy="9808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Today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10760559" y="3409098"/>
            <a:ext cx="952262" cy="952262"/>
          </a:xfrm>
          <a:prstGeom prst="roundRect">
            <a:avLst>
              <a:gd name="adj" fmla="val 9602"/>
            </a:avLst>
          </a:prstGeom>
          <a:solidFill>
            <a:srgbClr val="54648C"/>
          </a:solidFill>
        </p:spPr>
      </p:sp>
      <p:sp>
        <p:nvSpPr>
          <p:cNvPr id="9" name="Object 8"/>
          <p:cNvSpPr/>
          <p:nvPr/>
        </p:nvSpPr>
        <p:spPr>
          <a:xfrm>
            <a:off x="10379654" y="3380530"/>
            <a:ext cx="1714071" cy="98083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Launch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2745688" y="2145863"/>
            <a:ext cx="476131" cy="476131"/>
          </a:xfrm>
          <a:prstGeom prst="roundRect">
            <a:avLst>
              <a:gd name="adj" fmla="val 19205"/>
            </a:avLst>
          </a:prstGeom>
          <a:solidFill>
            <a:srgbClr val="54648C"/>
          </a:solidFill>
        </p:spPr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02777" y="2288903"/>
            <a:ext cx="171407" cy="190452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3317046" y="2275370"/>
            <a:ext cx="2666333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Discovery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3317046" y="2578190"/>
            <a:ext cx="2666333" cy="4347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 Opportunities for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Automation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 rot="16200000">
            <a:off x="2352136" y="3253611"/>
            <a:ext cx="1263235" cy="0"/>
          </a:xfrm>
          <a:prstGeom prst="line">
            <a:avLst/>
          </a:prstGeom>
          <a:noFill/>
          <a:ln w="25400">
            <a:solidFill>
              <a:srgbClr val="000000">
                <a:alpha val="35000"/>
              </a:srgbClr>
            </a:solidFill>
            <a:prstDash val="solid"/>
            <a:miter lim="800000"/>
          </a:ln>
        </p:spPr>
      </p:sp>
      <p:sp>
        <p:nvSpPr>
          <p:cNvPr id="15" name="Object 14"/>
          <p:cNvSpPr/>
          <p:nvPr/>
        </p:nvSpPr>
        <p:spPr>
          <a:xfrm>
            <a:off x="2935942" y="3837615"/>
            <a:ext cx="95222" cy="95226"/>
          </a:xfrm>
          <a:prstGeom prst="ellipse">
            <a:avLst/>
          </a:prstGeom>
          <a:solidFill>
            <a:srgbClr val="FBFBFB"/>
          </a:solidFill>
          <a:ln w="25400">
            <a:solidFill>
              <a:srgbClr val="54648C"/>
            </a:solidFill>
            <a:prstDash val="solid"/>
            <a:miter lim="800000"/>
          </a:ln>
        </p:spPr>
      </p:sp>
      <p:sp>
        <p:nvSpPr>
          <p:cNvPr id="16" name="Object 15"/>
          <p:cNvSpPr/>
          <p:nvPr/>
        </p:nvSpPr>
        <p:spPr>
          <a:xfrm>
            <a:off x="8021570" y="4441349"/>
            <a:ext cx="476131" cy="476131"/>
          </a:xfrm>
          <a:prstGeom prst="roundRect">
            <a:avLst>
              <a:gd name="adj" fmla="val 19205"/>
            </a:avLst>
          </a:prstGeom>
          <a:solidFill>
            <a:srgbClr val="54648C"/>
          </a:solidFill>
        </p:spPr>
      </p:sp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59158" y="4579018"/>
            <a:ext cx="209498" cy="209498"/>
          </a:xfrm>
          <a:prstGeom prst="rect">
            <a:avLst/>
          </a:prstGeom>
        </p:spPr>
      </p:pic>
      <p:sp>
        <p:nvSpPr>
          <p:cNvPr id="18" name="Object 17"/>
          <p:cNvSpPr/>
          <p:nvPr/>
        </p:nvSpPr>
        <p:spPr>
          <a:xfrm>
            <a:off x="8592927" y="4570857"/>
            <a:ext cx="2666333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Sandbox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8592927" y="4873676"/>
            <a:ext cx="2666333" cy="4347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Provide You With the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 Prototype</a:t>
            </a:r>
            <a:endParaRPr lang="en-US" dirty="0"/>
          </a:p>
        </p:txBody>
      </p:sp>
      <p:sp>
        <p:nvSpPr>
          <p:cNvPr id="20" name="Object 19"/>
          <p:cNvSpPr/>
          <p:nvPr/>
        </p:nvSpPr>
        <p:spPr>
          <a:xfrm rot="5400000">
            <a:off x="7981575" y="4163289"/>
            <a:ext cx="556121" cy="0"/>
          </a:xfrm>
          <a:prstGeom prst="line">
            <a:avLst/>
          </a:prstGeom>
          <a:noFill/>
          <a:ln w="25400">
            <a:solidFill>
              <a:srgbClr val="000000">
                <a:alpha val="35000"/>
              </a:srgbClr>
            </a:solidFill>
            <a:prstDash val="solid"/>
            <a:miter lim="800000"/>
          </a:ln>
        </p:spPr>
      </p:sp>
      <p:sp>
        <p:nvSpPr>
          <p:cNvPr id="21" name="Object 20"/>
          <p:cNvSpPr/>
          <p:nvPr/>
        </p:nvSpPr>
        <p:spPr>
          <a:xfrm>
            <a:off x="8211845" y="3837615"/>
            <a:ext cx="95222" cy="95226"/>
          </a:xfrm>
          <a:prstGeom prst="ellipse">
            <a:avLst/>
          </a:prstGeom>
          <a:solidFill>
            <a:srgbClr val="FBFBFB"/>
          </a:solidFill>
          <a:ln w="25400">
            <a:solidFill>
              <a:srgbClr val="54648C"/>
            </a:solidFill>
            <a:prstDash val="solid"/>
            <a:miter lim="800000"/>
          </a:ln>
        </p:spPr>
      </p:sp>
      <p:sp>
        <p:nvSpPr>
          <p:cNvPr id="22" name="Object 21"/>
          <p:cNvSpPr/>
          <p:nvPr/>
        </p:nvSpPr>
        <p:spPr>
          <a:xfrm>
            <a:off x="3679128" y="4441349"/>
            <a:ext cx="476131" cy="476131"/>
          </a:xfrm>
          <a:prstGeom prst="roundRect">
            <a:avLst>
              <a:gd name="adj" fmla="val 19205"/>
            </a:avLst>
          </a:prstGeom>
          <a:solidFill>
            <a:srgbClr val="54648C"/>
          </a:solidFill>
        </p:spPr>
      </p:sp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50084" y="4579018"/>
            <a:ext cx="142839" cy="209498"/>
          </a:xfrm>
          <a:prstGeom prst="rect">
            <a:avLst/>
          </a:prstGeom>
        </p:spPr>
      </p:pic>
      <p:sp>
        <p:nvSpPr>
          <p:cNvPr id="24" name="Object 23"/>
          <p:cNvSpPr/>
          <p:nvPr/>
        </p:nvSpPr>
        <p:spPr>
          <a:xfrm>
            <a:off x="4250485" y="4570857"/>
            <a:ext cx="2666333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Demo Our Platform</a:t>
            </a:r>
            <a:endParaRPr lang="en-US" dirty="0"/>
          </a:p>
        </p:txBody>
      </p:sp>
      <p:sp>
        <p:nvSpPr>
          <p:cNvPr id="25" name="Object 24"/>
          <p:cNvSpPr/>
          <p:nvPr/>
        </p:nvSpPr>
        <p:spPr>
          <a:xfrm>
            <a:off x="4250485" y="4873676"/>
            <a:ext cx="2666333" cy="7055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 Capabilities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How Digital Workers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Operate</a:t>
            </a:r>
            <a:endParaRPr lang="en-US" dirty="0"/>
          </a:p>
        </p:txBody>
      </p:sp>
      <p:sp>
        <p:nvSpPr>
          <p:cNvPr id="26" name="Object 25"/>
          <p:cNvSpPr/>
          <p:nvPr/>
        </p:nvSpPr>
        <p:spPr>
          <a:xfrm rot="5400000">
            <a:off x="3639133" y="4163289"/>
            <a:ext cx="556121" cy="0"/>
          </a:xfrm>
          <a:prstGeom prst="line">
            <a:avLst/>
          </a:prstGeom>
          <a:noFill/>
          <a:ln w="25400">
            <a:solidFill>
              <a:srgbClr val="000000">
                <a:alpha val="35000"/>
              </a:srgbClr>
            </a:solidFill>
            <a:prstDash val="solid"/>
            <a:miter lim="800000"/>
          </a:ln>
        </p:spPr>
      </p:sp>
      <p:sp>
        <p:nvSpPr>
          <p:cNvPr id="27" name="Object 26"/>
          <p:cNvSpPr/>
          <p:nvPr/>
        </p:nvSpPr>
        <p:spPr>
          <a:xfrm>
            <a:off x="3869308" y="3837615"/>
            <a:ext cx="95222" cy="95226"/>
          </a:xfrm>
          <a:prstGeom prst="ellipse">
            <a:avLst/>
          </a:prstGeom>
          <a:solidFill>
            <a:srgbClr val="FBFBFB"/>
          </a:solidFill>
          <a:ln w="25400">
            <a:solidFill>
              <a:srgbClr val="54648C"/>
            </a:solidFill>
            <a:prstDash val="solid"/>
            <a:miter lim="800000"/>
          </a:ln>
        </p:spPr>
      </p:sp>
      <p:sp>
        <p:nvSpPr>
          <p:cNvPr id="28" name="Object 27"/>
          <p:cNvSpPr/>
          <p:nvPr/>
        </p:nvSpPr>
        <p:spPr>
          <a:xfrm>
            <a:off x="9110530" y="1875063"/>
            <a:ext cx="476131" cy="476131"/>
          </a:xfrm>
          <a:prstGeom prst="roundRect">
            <a:avLst>
              <a:gd name="adj" fmla="val 19205"/>
            </a:avLst>
          </a:prstGeom>
          <a:solidFill>
            <a:srgbClr val="54648C"/>
          </a:solidFill>
        </p:spPr>
      </p:sp>
      <p:pic>
        <p:nvPicPr>
          <p:cNvPr id="29" name="Object 28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53664" y="2007020"/>
            <a:ext cx="228543" cy="219020"/>
          </a:xfrm>
          <a:prstGeom prst="rect">
            <a:avLst/>
          </a:prstGeom>
        </p:spPr>
      </p:pic>
      <p:sp>
        <p:nvSpPr>
          <p:cNvPr id="30" name="Object 29"/>
          <p:cNvSpPr/>
          <p:nvPr/>
        </p:nvSpPr>
        <p:spPr>
          <a:xfrm>
            <a:off x="9681887" y="2004571"/>
            <a:ext cx="2666333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Production</a:t>
            </a:r>
            <a:endParaRPr lang="en-US" dirty="0"/>
          </a:p>
        </p:txBody>
      </p:sp>
      <p:sp>
        <p:nvSpPr>
          <p:cNvPr id="31" name="Object 30"/>
          <p:cNvSpPr/>
          <p:nvPr/>
        </p:nvSpPr>
        <p:spPr>
          <a:xfrm>
            <a:off x="9681887" y="2307390"/>
            <a:ext cx="2666333" cy="7055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Signed Contract to Put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Worker into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Production</a:t>
            </a:r>
            <a:endParaRPr lang="en-US" dirty="0"/>
          </a:p>
        </p:txBody>
      </p:sp>
      <p:sp>
        <p:nvSpPr>
          <p:cNvPr id="32" name="Object 31"/>
          <p:cNvSpPr/>
          <p:nvPr/>
        </p:nvSpPr>
        <p:spPr>
          <a:xfrm rot="16200000">
            <a:off x="8581579" y="3118211"/>
            <a:ext cx="1534034" cy="0"/>
          </a:xfrm>
          <a:prstGeom prst="line">
            <a:avLst/>
          </a:prstGeom>
          <a:noFill/>
          <a:ln w="25400">
            <a:solidFill>
              <a:srgbClr val="000000">
                <a:alpha val="35000"/>
              </a:srgbClr>
            </a:solidFill>
            <a:prstDash val="solid"/>
            <a:miter lim="800000"/>
          </a:ln>
        </p:spPr>
      </p:sp>
      <p:sp>
        <p:nvSpPr>
          <p:cNvPr id="33" name="Object 32"/>
          <p:cNvSpPr/>
          <p:nvPr/>
        </p:nvSpPr>
        <p:spPr>
          <a:xfrm>
            <a:off x="9300771" y="3837615"/>
            <a:ext cx="95222" cy="95226"/>
          </a:xfrm>
          <a:prstGeom prst="ellipse">
            <a:avLst/>
          </a:prstGeom>
          <a:solidFill>
            <a:srgbClr val="FBFBFB"/>
          </a:solidFill>
          <a:ln w="25400">
            <a:solidFill>
              <a:srgbClr val="54648C"/>
            </a:solidFill>
            <a:prstDash val="solid"/>
            <a:miter lim="800000"/>
          </a:ln>
        </p:spPr>
      </p:sp>
      <p:sp>
        <p:nvSpPr>
          <p:cNvPr id="34" name="Object 33"/>
          <p:cNvSpPr/>
          <p:nvPr/>
        </p:nvSpPr>
        <p:spPr>
          <a:xfrm>
            <a:off x="5485874" y="2351194"/>
            <a:ext cx="476131" cy="476131"/>
          </a:xfrm>
          <a:prstGeom prst="roundRect">
            <a:avLst>
              <a:gd name="adj" fmla="val 19205"/>
            </a:avLst>
          </a:prstGeom>
          <a:solidFill>
            <a:srgbClr val="54648C"/>
          </a:solidFill>
        </p:spPr>
      </p:sp>
      <p:pic>
        <p:nvPicPr>
          <p:cNvPr id="35" name="Object 34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40277" y="2488656"/>
            <a:ext cx="171407" cy="199975"/>
          </a:xfrm>
          <a:prstGeom prst="rect">
            <a:avLst/>
          </a:prstGeom>
        </p:spPr>
      </p:pic>
      <p:sp>
        <p:nvSpPr>
          <p:cNvPr id="36" name="Object 35"/>
          <p:cNvSpPr/>
          <p:nvPr/>
        </p:nvSpPr>
        <p:spPr>
          <a:xfrm>
            <a:off x="6057231" y="2480702"/>
            <a:ext cx="2666333" cy="18854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800" dirty="0">
                <a:solidFill>
                  <a:srgbClr val="1C1E2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Design</a:t>
            </a:r>
            <a:endParaRPr lang="en-US" dirty="0"/>
          </a:p>
        </p:txBody>
      </p:sp>
      <p:sp>
        <p:nvSpPr>
          <p:cNvPr id="37" name="Object 36"/>
          <p:cNvSpPr/>
          <p:nvPr/>
        </p:nvSpPr>
        <p:spPr>
          <a:xfrm>
            <a:off x="6057231" y="2783521"/>
            <a:ext cx="2666333" cy="7055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 Program the Digital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Worker to Complete Each</a:t>
            </a:r>
            <a:b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5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in the Process</a:t>
            </a:r>
            <a:endParaRPr lang="en-US" dirty="0"/>
          </a:p>
        </p:txBody>
      </p:sp>
      <p:sp>
        <p:nvSpPr>
          <p:cNvPr id="38" name="Object 37"/>
          <p:cNvSpPr/>
          <p:nvPr/>
        </p:nvSpPr>
        <p:spPr>
          <a:xfrm rot="16200000">
            <a:off x="5194988" y="3356277"/>
            <a:ext cx="1057903" cy="0"/>
          </a:xfrm>
          <a:prstGeom prst="line">
            <a:avLst/>
          </a:prstGeom>
          <a:noFill/>
          <a:ln w="25400">
            <a:solidFill>
              <a:srgbClr val="000000">
                <a:alpha val="35000"/>
              </a:srgbClr>
            </a:solidFill>
            <a:prstDash val="solid"/>
            <a:miter lim="800000"/>
          </a:ln>
        </p:spPr>
      </p:sp>
      <p:sp>
        <p:nvSpPr>
          <p:cNvPr id="39" name="Object 38"/>
          <p:cNvSpPr/>
          <p:nvPr/>
        </p:nvSpPr>
        <p:spPr>
          <a:xfrm>
            <a:off x="5676225" y="3837615"/>
            <a:ext cx="95222" cy="95226"/>
          </a:xfrm>
          <a:prstGeom prst="ellipse">
            <a:avLst/>
          </a:prstGeom>
          <a:solidFill>
            <a:srgbClr val="FBFBFB"/>
          </a:solidFill>
          <a:ln w="25400">
            <a:solidFill>
              <a:srgbClr val="54648C"/>
            </a:solidFill>
            <a:prstDash val="solid"/>
            <a:miter lim="800000"/>
          </a:ln>
        </p:spPr>
      </p:sp>
      <p:pic>
        <p:nvPicPr>
          <p:cNvPr id="40" name="Object 39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633" y="5923069"/>
            <a:ext cx="1066221" cy="666583"/>
          </a:xfrm>
          <a:prstGeom prst="rect">
            <a:avLst/>
          </a:prstGeom>
        </p:spPr>
      </p:pic>
      <p:sp>
        <p:nvSpPr>
          <p:cNvPr id="41" name="Object 40"/>
          <p:cNvSpPr/>
          <p:nvPr/>
        </p:nvSpPr>
        <p:spPr>
          <a:xfrm>
            <a:off x="1047488" y="6351587"/>
            <a:ext cx="10093976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Simplifying Digital Automation for SMB</a:t>
            </a:r>
            <a:endParaRPr lang="en-US" dirty="0"/>
          </a:p>
        </p:txBody>
      </p:sp>
      <p:sp>
        <p:nvSpPr>
          <p:cNvPr id="42" name="Object 41"/>
          <p:cNvSpPr/>
          <p:nvPr/>
        </p:nvSpPr>
        <p:spPr>
          <a:xfrm>
            <a:off x="11521346" y="6351587"/>
            <a:ext cx="477154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81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5704" cy="13998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47563"/>
            <a:ext cx="11617595" cy="2993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3000" dirty="0">
                <a:solidFill>
                  <a:srgbClr val="FFFFF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The Numbers Are Astounding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004041"/>
            <a:ext cx="11617595" cy="1978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9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Are you ready to step into the future with FVTech:</a:t>
            </a:r>
            <a:endParaRPr lang="en-US" dirty="0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02539" y="2189235"/>
            <a:ext cx="7903774" cy="54278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1386466" y="2160877"/>
            <a:ext cx="1709044" cy="5633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5900" kern="0" spc="-23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62%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1386466" y="2821241"/>
            <a:ext cx="9797855" cy="1639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decrease in clerical data entry errors using automation speeding revenue cycle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2539" y="3487287"/>
            <a:ext cx="7903774" cy="542789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1386466" y="3458779"/>
            <a:ext cx="1709044" cy="5633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5900" kern="0" spc="-23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75%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386466" y="4119143"/>
            <a:ext cx="9797855" cy="1639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increase in productivity for Digital Workers VS. manual data entry</a:t>
            </a:r>
            <a:endParaRPr lang="en-US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01596" y="4785116"/>
            <a:ext cx="7503824" cy="542789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1385536" y="4756681"/>
            <a:ext cx="2108902" cy="5633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5900" kern="0" spc="-23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100%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1385536" y="5417044"/>
            <a:ext cx="9798785" cy="1639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spcAft>
                <a:spcPts val="600"/>
              </a:spcAft>
              <a:buNone/>
            </a:pPr>
            <a:r>
              <a:rPr lang="en-US" sz="15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 satisfaction guaranteed with FVTech Digital Workers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1047488" y="6351587"/>
            <a:ext cx="10093976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8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Simplifying Digital Automation for SMB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11516204" y="6351587"/>
            <a:ext cx="482296" cy="50469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r">
              <a:spcAft>
                <a:spcPts val="600"/>
              </a:spcAft>
              <a:buNone/>
            </a:pPr>
            <a:r>
              <a:rPr lang="en-US" sz="1400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t="27664" b="27664"/>
          <a:stretch/>
        </p:blipFill>
        <p:spPr>
          <a:xfrm>
            <a:off x="476131" y="476131"/>
            <a:ext cx="11246213" cy="33492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618345" y="4815552"/>
            <a:ext cx="952262" cy="0"/>
          </a:xfrm>
          <a:prstGeom prst="line">
            <a:avLst/>
          </a:prstGeom>
          <a:noFill/>
          <a:ln w="12700">
            <a:solidFill>
              <a:srgbClr val="000000">
                <a:alpha val="30000"/>
              </a:srgbClr>
            </a:solidFill>
            <a:prstDash val="solid"/>
            <a:miter lim="800000"/>
          </a:ln>
        </p:spPr>
      </p:sp>
      <p:sp>
        <p:nvSpPr>
          <p:cNvPr id="4" name="Object 3"/>
          <p:cNvSpPr/>
          <p:nvPr/>
        </p:nvSpPr>
        <p:spPr>
          <a:xfrm>
            <a:off x="540123" y="5129798"/>
            <a:ext cx="11108707" cy="53631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FVTech exists to help SMB achieve breakthroughs in profitability through a simplified approach to</a:t>
            </a:r>
            <a:b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900" dirty="0">
                <a:solidFill>
                  <a:srgbClr val="585858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automation.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0505591" y="137364"/>
            <a:ext cx="1340547" cy="1340547"/>
          </a:xfrm>
          <a:prstGeom prst="roundRect">
            <a:avLst>
              <a:gd name="adj" fmla="val 6821"/>
            </a:avLst>
          </a:prstGeom>
          <a:solidFill>
            <a:srgbClr val="54648C"/>
          </a:solidFill>
        </p:spPr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4"/>
          <a:srcRect l="-5556" t="-38863" r="-5556" b="-38863"/>
          <a:stretch/>
        </p:blipFill>
        <p:spPr>
          <a:xfrm>
            <a:off x="10505591" y="137364"/>
            <a:ext cx="1340547" cy="13405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431</Words>
  <Application>Microsoft Office PowerPoint</Application>
  <PresentationFormat>Widescreen</PresentationFormat>
  <Paragraphs>77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Roboto Light</vt:lpstr>
      <vt:lpstr>Montserrat</vt:lpstr>
      <vt:lpstr>Roboto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Brandon Tedder</cp:lastModifiedBy>
  <cp:revision>3</cp:revision>
  <dcterms:created xsi:type="dcterms:W3CDTF">2023-01-24T15:56:43Z</dcterms:created>
  <dcterms:modified xsi:type="dcterms:W3CDTF">2023-01-26T14:29:58Z</dcterms:modified>
</cp:coreProperties>
</file>